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79" r:id="rId3"/>
    <p:sldId id="273" r:id="rId4"/>
    <p:sldId id="334" r:id="rId5"/>
    <p:sldId id="336" r:id="rId6"/>
    <p:sldId id="351" r:id="rId7"/>
    <p:sldId id="360" r:id="rId8"/>
    <p:sldId id="341" r:id="rId9"/>
    <p:sldId id="355" r:id="rId10"/>
    <p:sldId id="350" r:id="rId11"/>
    <p:sldId id="337" r:id="rId12"/>
    <p:sldId id="358" r:id="rId13"/>
    <p:sldId id="338" r:id="rId14"/>
    <p:sldId id="278" r:id="rId15"/>
    <p:sldId id="347" r:id="rId16"/>
    <p:sldId id="348" r:id="rId17"/>
    <p:sldId id="359" r:id="rId18"/>
    <p:sldId id="275" r:id="rId19"/>
    <p:sldId id="349" r:id="rId20"/>
    <p:sldId id="269" r:id="rId21"/>
    <p:sldId id="346" r:id="rId22"/>
    <p:sldId id="339" r:id="rId23"/>
    <p:sldId id="345" r:id="rId24"/>
    <p:sldId id="343" r:id="rId25"/>
    <p:sldId id="344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Bebas Neue" panose="020B0606020202050201" pitchFamily="3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Gideon Roman" panose="020B0604020202020204" charset="0"/>
      <p:regular r:id="rId32"/>
    </p:embeddedFont>
    <p:embeddedFont>
      <p:font typeface="Gilda Display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34"/>
            <p14:sldId id="336"/>
            <p14:sldId id="351"/>
            <p14:sldId id="360"/>
            <p14:sldId id="341"/>
            <p14:sldId id="355"/>
            <p14:sldId id="350"/>
            <p14:sldId id="337"/>
            <p14:sldId id="358"/>
            <p14:sldId id="338"/>
            <p14:sldId id="278"/>
            <p14:sldId id="347"/>
            <p14:sldId id="348"/>
            <p14:sldId id="359"/>
            <p14:sldId id="275"/>
            <p14:sldId id="349"/>
            <p14:sldId id="269"/>
            <p14:sldId id="346"/>
            <p14:sldId id="339"/>
            <p14:sldId id="345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113" d="100"/>
          <a:sy n="113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37388" y="1520059"/>
                <a:ext cx="3027680" cy="1844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altLang="en-US" sz="12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Discriminator feature residual: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37388" y="1520059"/>
                <a:ext cx="3027680" cy="1844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 flipV="1">
            <a:off x="3332480" y="2571750"/>
            <a:ext cx="1424715" cy="860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952138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609D4-8D03-23E9-0C72-CBBD2692813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32480" y="3961221"/>
            <a:ext cx="972979" cy="367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CD5A73-0501-568A-8CB0-E17234BA4D77}"/>
              </a:ext>
            </a:extLst>
          </p:cNvPr>
          <p:cNvSpPr/>
          <p:nvPr/>
        </p:nvSpPr>
        <p:spPr>
          <a:xfrm>
            <a:off x="4305459" y="4000122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enkodera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842437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122785" y="767512"/>
            <a:ext cx="4503402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800" dirty="0"/>
              <a:t>CLIP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592995" y="203525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b="1" dirty="0"/>
              <a:t>CLIP (Contrastive Language–Image </a:t>
            </a:r>
          </a:p>
          <a:p>
            <a:r>
              <a:rPr lang="en-US" b="1" dirty="0"/>
              <a:t>Pretraining)</a:t>
            </a:r>
            <a:r>
              <a:rPr lang="en-US" dirty="0"/>
              <a:t> je </a:t>
            </a:r>
            <a:r>
              <a:rPr lang="en-US" dirty="0" err="1"/>
              <a:t>multimodalni</a:t>
            </a:r>
            <a:r>
              <a:rPr lang="en-US" dirty="0"/>
              <a:t> model koji </a:t>
            </a:r>
          </a:p>
          <a:p>
            <a:r>
              <a:rPr lang="en-US" dirty="0" err="1"/>
              <a:t>mapira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u </a:t>
            </a:r>
            <a:r>
              <a:rPr lang="en-US" dirty="0" err="1"/>
              <a:t>zajednički</a:t>
            </a:r>
            <a:r>
              <a:rPr lang="en-US" dirty="0"/>
              <a:t> </a:t>
            </a:r>
            <a:r>
              <a:rPr lang="en-US" dirty="0" err="1"/>
              <a:t>semantički</a:t>
            </a:r>
            <a:r>
              <a:rPr lang="en-US" dirty="0"/>
              <a:t> </a:t>
            </a:r>
          </a:p>
          <a:p>
            <a:r>
              <a:rPr lang="en-US" dirty="0"/>
              <a:t>embedding </a:t>
            </a:r>
            <a:r>
              <a:rPr lang="en-US" dirty="0" err="1"/>
              <a:t>prostor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950247"/>
            <a:ext cx="30078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deon Roman" panose="020B0604020202020204" charset="0"/>
              </a:rPr>
              <a:t>CLIP se </a:t>
            </a:r>
            <a:r>
              <a:rPr lang="en-US" dirty="0" err="1">
                <a:latin typeface="Gideon Roman" panose="020B0604020202020204" charset="0"/>
              </a:rPr>
              <a:t>sastoji</a:t>
            </a:r>
            <a:r>
              <a:rPr lang="en-US" dirty="0">
                <a:latin typeface="Gideon Roman" panose="020B0604020202020204" charset="0"/>
              </a:rPr>
              <a:t> od </a:t>
            </a:r>
            <a:r>
              <a:rPr lang="en-US" dirty="0" err="1">
                <a:latin typeface="Gideon Roman" panose="020B0604020202020204" charset="0"/>
              </a:rPr>
              <a:t>dvije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glavne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komponente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r>
              <a:rPr lang="en-US" b="1" dirty="0">
                <a:latin typeface="Gideon Roman" panose="020B0604020202020204" charset="0"/>
              </a:rPr>
              <a:t>Image Encoder</a:t>
            </a:r>
            <a:r>
              <a:rPr lang="en-US" dirty="0">
                <a:latin typeface="Gideon Roman" panose="020B0604020202020204" charset="0"/>
              </a:rPr>
              <a:t> 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ulaznu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sliku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vektor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visoke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dimenzionalnosti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Text Encoder</a:t>
            </a:r>
            <a:r>
              <a:rPr lang="en-US" dirty="0">
                <a:latin typeface="Gideon Roman" panose="020B0604020202020204" charset="0"/>
              </a:rPr>
              <a:t> (Transformer)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tekstualni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opis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isti</a:t>
            </a:r>
            <a:r>
              <a:rPr lang="en-US" dirty="0">
                <a:latin typeface="Gideon Roman" panose="020B0604020202020204" charset="0"/>
              </a:rPr>
              <a:t> embedding </a:t>
            </a:r>
            <a:r>
              <a:rPr lang="en-US" dirty="0" err="1">
                <a:latin typeface="Gideon Roman" panose="020B0604020202020204" charset="0"/>
              </a:rPr>
              <a:t>prostor</a:t>
            </a:r>
            <a:endParaRPr lang="en-US" dirty="0">
              <a:latin typeface="Gideon Roman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Izračunavanje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semantičkog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/>
                  <a:t>Za test </a:t>
                </a:r>
                <a:r>
                  <a:rPr lang="en-US" sz="1200" dirty="0" err="1"/>
                  <a:t>sliku</a:t>
                </a:r>
                <a:r>
                  <a:rPr lang="en-US" sz="1200" dirty="0"/>
                  <a:t>, CLIP image encoder </a:t>
                </a:r>
                <a:r>
                  <a:rPr lang="en-US" sz="1200" dirty="0" err="1"/>
                  <a:t>generiše</a:t>
                </a:r>
                <a:r>
                  <a:rPr lang="en-US" sz="1200" dirty="0"/>
                  <a:t> embedding </a:t>
                </a:r>
                <a:r>
                  <a:rPr lang="en-US" sz="1200" dirty="0" err="1"/>
                  <a:t>vektor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r>
                  <a:rPr lang="en-US" sz="1200" dirty="0"/>
                  <a:t>Globalni </a:t>
                </a:r>
                <a:r>
                  <a:rPr lang="en-US" sz="1200" dirty="0" err="1"/>
                  <a:t>anomalijski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skor</a:t>
                </a:r>
                <a:r>
                  <a:rPr lang="en-US" sz="1200" dirty="0"/>
                  <a:t> </a:t>
                </a:r>
                <a:r>
                  <a:rPr lang="en-US" sz="1200" dirty="0" err="1"/>
                  <a:t>računa</a:t>
                </a:r>
                <a:r>
                  <a:rPr lang="en-US" sz="1200" dirty="0"/>
                  <a:t> se </a:t>
                </a:r>
                <a:r>
                  <a:rPr lang="en-US" sz="1200" dirty="0" err="1"/>
                  <a:t>kao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tog </a:t>
                </a:r>
                <a:r>
                  <a:rPr lang="en-US" sz="1200" dirty="0" err="1"/>
                  <a:t>vektora</a:t>
                </a:r>
                <a:r>
                  <a:rPr lang="en-US" sz="1200" dirty="0"/>
                  <a:t> od </a:t>
                </a:r>
                <a:r>
                  <a:rPr lang="en-US" sz="1200" dirty="0" err="1"/>
                  <a:t>distribucije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S</m:t>
                      </m:r>
                      <m:r>
                        <m:rPr>
                          <m:nor/>
                        </m:rPr>
                        <a:rPr lang="en-US" baseline="-25000" dirty="0"/>
                        <m:t>global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=∥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 err="1"/>
                  <a:t>gdje</a:t>
                </a:r>
                <a:r>
                  <a:rPr lang="en-US" sz="1200" dirty="0"/>
                  <a:t> je: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err="1"/>
                  <a:t>srednja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vrijednost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uzoraka</a:t>
                </a:r>
                <a:endParaRPr lang="en-US" sz="1200" dirty="0"/>
              </a:p>
              <a:p>
                <a:r>
                  <a:rPr lang="en-US" sz="1200" dirty="0" err="1"/>
                  <a:t>Veća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ukazuje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veće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semantičko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odstupanje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slike</a:t>
                </a:r>
                <a:r>
                  <a:rPr lang="en-US" sz="1200" dirty="0"/>
                  <a:t> u </a:t>
                </a:r>
                <a:r>
                  <a:rPr lang="en-US" sz="1200" dirty="0" err="1"/>
                  <a:t>odnosu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normalan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kontekst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što</a:t>
                </a:r>
                <a:r>
                  <a:rPr lang="en-US" sz="1200" dirty="0"/>
                  <a:t> je </a:t>
                </a:r>
                <a:r>
                  <a:rPr lang="en-US" sz="1200" dirty="0" err="1"/>
                  <a:t>indikativno</a:t>
                </a:r>
                <a:endParaRPr lang="en-US" sz="1200" dirty="0"/>
              </a:p>
              <a:p>
                <a:r>
                  <a:rPr lang="en-US" sz="1200" dirty="0"/>
                  <a:t>za </a:t>
                </a:r>
                <a:r>
                  <a:rPr lang="en-US" sz="1200" dirty="0" err="1"/>
                  <a:t>logičke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anomalije</a:t>
                </a:r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blipFill>
                <a:blip r:embed="rId3"/>
                <a:stretch>
                  <a:fillRect b="-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2310143"/>
            <a:ext cx="83209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800" dirty="0" err="1"/>
              <a:t>A</a:t>
            </a:r>
            <a:r>
              <a:rPr lang="en-US" sz="2800" baseline="-25000" dirty="0" err="1"/>
              <a:t>total</a:t>
            </a:r>
            <a:r>
              <a:rPr lang="en-US" sz="2800" baseline="-25000" dirty="0"/>
              <a:t> </a:t>
            </a:r>
            <a:r>
              <a:rPr lang="en-US" sz="2800" dirty="0"/>
              <a:t>= α * </a:t>
            </a:r>
            <a:r>
              <a:rPr lang="en-US" sz="2800" dirty="0" err="1"/>
              <a:t>A</a:t>
            </a:r>
            <a:r>
              <a:rPr lang="en-US" sz="2800" baseline="-25000" dirty="0" err="1"/>
              <a:t>fAnoGAN</a:t>
            </a:r>
            <a:r>
              <a:rPr lang="en-US" sz="2800" baseline="-25000" dirty="0"/>
              <a:t> </a:t>
            </a:r>
            <a:r>
              <a:rPr lang="en-US" sz="2800" dirty="0"/>
              <a:t>+ β * </a:t>
            </a:r>
            <a:r>
              <a:rPr lang="en-US" sz="2800" dirty="0" err="1"/>
              <a:t>S</a:t>
            </a:r>
            <a:r>
              <a:rPr lang="en-US" sz="2800" baseline="-25000" dirty="0" err="1"/>
              <a:t>global</a:t>
            </a:r>
            <a:r>
              <a:rPr lang="en-US" altLang="en-US" sz="2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28" y="3080798"/>
            <a:ext cx="6527263" cy="1920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6C866-9F99-7B75-E9FA-197B10381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45" r="27894"/>
          <a:stretch>
            <a:fillRect/>
          </a:stretch>
        </p:blipFill>
        <p:spPr>
          <a:xfrm>
            <a:off x="1337827" y="1174067"/>
            <a:ext cx="6527263" cy="20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0.86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8717336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396709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411521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312058"/>
            <a:ext cx="613703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</a:p>
          <a:p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291274"/>
            <a:ext cx="2556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1664" y="141758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uvijek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B9990DA-5468-7545-9428-EEC39AF701B7}"/>
                  </a:ext>
                </a:extLst>
              </p:cNvPr>
              <p:cNvSpPr/>
              <p:nvPr/>
            </p:nvSpPr>
            <p:spPr>
              <a:xfrm>
                <a:off x="3556000" y="92746"/>
                <a:ext cx="5483656" cy="49905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Gideon Roman" panose="020B0604020202020204" charset="0"/>
                  </a:rPr>
                  <a:t>Zašto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interpolacija</a:t>
                </a:r>
                <a:r>
                  <a:rPr lang="en-US" dirty="0">
                    <a:latin typeface="Gideon Roman" panose="020B0604020202020204" charset="0"/>
                  </a:rPr>
                  <a:t>?</a:t>
                </a:r>
              </a:p>
              <a:p>
                <a:r>
                  <a:rPr lang="en-US" b="1" dirty="0" err="1">
                    <a:latin typeface="Gideon Roman" panose="020B0604020202020204" charset="0"/>
                  </a:rPr>
                  <a:t>Teorijski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zahtjev</a:t>
                </a:r>
                <a:r>
                  <a:rPr lang="en-US" b="1" dirty="0">
                    <a:latin typeface="Gideon Roman" panose="020B0604020202020204" charset="0"/>
                  </a:rPr>
                  <a:t>:</a:t>
                </a:r>
              </a:p>
              <a:p>
                <a:r>
                  <a:rPr lang="en-US" dirty="0" err="1">
                    <a:latin typeface="Gideon Roman" panose="020B0604020202020204" charset="0"/>
                  </a:rPr>
                  <a:t>Trebalo</a:t>
                </a:r>
                <a:r>
                  <a:rPr lang="en-US" dirty="0">
                    <a:latin typeface="Gideon Roman" panose="020B0604020202020204" charset="0"/>
                  </a:rPr>
                  <a:t> bi da </a:t>
                </a:r>
                <a:r>
                  <a:rPr lang="en-US" dirty="0" err="1">
                    <a:latin typeface="Gideon Roman" panose="020B0604020202020204" charset="0"/>
                  </a:rPr>
                  <a:t>provjerimo</a:t>
                </a:r>
                <a:r>
                  <a:rPr lang="en-US" dirty="0">
                    <a:latin typeface="Gideon Roman" panose="020B0604020202020204" charset="0"/>
                  </a:rPr>
                  <a:t> ||∇f(x)|| ≤ 1 za </a:t>
                </a:r>
                <a:r>
                  <a:rPr lang="en-US" b="1" dirty="0" err="1">
                    <a:latin typeface="Gideon Roman" panose="020B0604020202020204" charset="0"/>
                  </a:rPr>
                  <a:t>svako</a:t>
                </a:r>
                <a:r>
                  <a:rPr lang="en-US" dirty="0">
                    <a:latin typeface="Gideon Roman" panose="020B0604020202020204" charset="0"/>
                  </a:rPr>
                  <a:t> x u </a:t>
                </a:r>
                <a:r>
                  <a:rPr lang="en-US" dirty="0" err="1">
                    <a:latin typeface="Gideon Roman" panose="020B0604020202020204" charset="0"/>
                  </a:rPr>
                  <a:t>prostoru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slika</a:t>
                </a:r>
                <a:r>
                  <a:rPr lang="en-US" dirty="0">
                    <a:latin typeface="Gideon Roman" panose="020B0604020202020204" charset="0"/>
                  </a:rPr>
                  <a:t>.</a:t>
                </a:r>
              </a:p>
              <a:p>
                <a:r>
                  <a:rPr lang="en-US" b="1" dirty="0">
                    <a:latin typeface="Gideon Roman" panose="020B0604020202020204" charset="0"/>
                  </a:rPr>
                  <a:t>Problem: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dirty="0" err="1">
                    <a:latin typeface="Gideon Roman" panose="020B0604020202020204" charset="0"/>
                  </a:rPr>
                  <a:t>Nekonstantan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skup</a:t>
                </a:r>
                <a:r>
                  <a:rPr lang="en-US" dirty="0">
                    <a:latin typeface="Gideon Roman" panose="020B0604020202020204" charset="0"/>
                  </a:rPr>
                  <a:t> je </a:t>
                </a:r>
                <a:r>
                  <a:rPr lang="en-US" b="1" dirty="0" err="1">
                    <a:latin typeface="Gideon Roman" panose="020B0604020202020204" charset="0"/>
                  </a:rPr>
                  <a:t>beskonačan</a:t>
                </a:r>
                <a:r>
                  <a:rPr lang="en-US" dirty="0">
                    <a:latin typeface="Gideon Roman" panose="020B0604020202020204" charset="0"/>
                  </a:rPr>
                  <a:t>!</a:t>
                </a:r>
              </a:p>
              <a:p>
                <a:r>
                  <a:rPr lang="en-US" b="1" dirty="0" err="1">
                    <a:latin typeface="Gideon Roman" panose="020B0604020202020204" charset="0"/>
                  </a:rPr>
                  <a:t>Praktično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rešenje</a:t>
                </a:r>
                <a:r>
                  <a:rPr lang="en-US" b="1" dirty="0">
                    <a:latin typeface="Gideon Roman" panose="020B0604020202020204" charset="0"/>
                  </a:rPr>
                  <a:t> (Gulrajani et al.):</a:t>
                </a:r>
              </a:p>
              <a:p>
                <a:r>
                  <a:rPr lang="en-US" dirty="0" err="1">
                    <a:latin typeface="Gideon Roman" panose="020B0604020202020204" charset="0"/>
                  </a:rPr>
                  <a:t>Dovoljno</a:t>
                </a:r>
                <a:r>
                  <a:rPr lang="en-US" dirty="0">
                    <a:latin typeface="Gideon Roman" panose="020B0604020202020204" charset="0"/>
                  </a:rPr>
                  <a:t> je </a:t>
                </a:r>
                <a:r>
                  <a:rPr lang="en-US" dirty="0" err="1">
                    <a:latin typeface="Gideon Roman" panose="020B0604020202020204" charset="0"/>
                  </a:rPr>
                  <a:t>proveriti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b="1" dirty="0" err="1">
                    <a:latin typeface="Gideon Roman" panose="020B0604020202020204" charset="0"/>
                  </a:rPr>
                  <a:t>samo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na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interpolacijama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dirty="0" err="1">
                    <a:latin typeface="Gideon Roman" panose="020B0604020202020204" charset="0"/>
                  </a:rPr>
                  <a:t>između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realnih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i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generisanih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slika</a:t>
                </a:r>
                <a:r>
                  <a:rPr lang="en-US" dirty="0">
                    <a:latin typeface="Gideon Roman" panose="020B0604020202020204" charset="0"/>
                  </a:rPr>
                  <a:t>:</a:t>
                </a:r>
              </a:p>
              <a:p>
                <a:pPr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ideon Roman" panose="020B0604020202020204" charset="0"/>
                  </a:rPr>
                  <a:t>= </a:t>
                </a:r>
                <a:r>
                  <a:rPr lang="el-GR" dirty="0">
                    <a:latin typeface="Gideon Roman" panose="020B0604020202020204" charset="0"/>
                  </a:rPr>
                  <a:t>ε * </a:t>
                </a:r>
                <a:r>
                  <a:rPr lang="en-US" dirty="0" err="1">
                    <a:latin typeface="Gideon Roman" panose="020B0604020202020204" charset="0"/>
                  </a:rPr>
                  <a:t>x_real</a:t>
                </a:r>
                <a:r>
                  <a:rPr lang="en-US" dirty="0">
                    <a:latin typeface="Gideon Roman" panose="020B0604020202020204" charset="0"/>
                  </a:rPr>
                  <a:t> + (1 - </a:t>
                </a:r>
                <a:r>
                  <a:rPr lang="el-GR" dirty="0">
                    <a:latin typeface="Gideon Roman" panose="020B0604020202020204" charset="0"/>
                  </a:rPr>
                  <a:t>ε) * </a:t>
                </a:r>
                <a:r>
                  <a:rPr lang="en-US" dirty="0" err="1">
                    <a:latin typeface="Gideon Roman" panose="020B0604020202020204" charset="0"/>
                  </a:rPr>
                  <a:t>x_fake</a:t>
                </a:r>
                <a:endParaRPr lang="en-US" dirty="0">
                  <a:latin typeface="Gideon Roman" panose="020B0604020202020204" charset="0"/>
                </a:endParaRPr>
              </a:p>
              <a:p>
                <a:pPr latinLnBrk="1"/>
                <a:r>
                  <a:rPr lang="en-US" dirty="0" err="1">
                    <a:latin typeface="Gideon Roman" panose="020B0604020202020204" charset="0"/>
                  </a:rPr>
                  <a:t>gdje</a:t>
                </a:r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l-GR" dirty="0">
                    <a:latin typeface="Gideon Roman" panose="020B0604020202020204" charset="0"/>
                  </a:rPr>
                  <a:t>ε ∼ </a:t>
                </a:r>
                <a:r>
                  <a:rPr lang="en-US" dirty="0">
                    <a:latin typeface="Gideon Roman" panose="020B0604020202020204" charset="0"/>
                  </a:rPr>
                  <a:t>Uniform(0,1)</a:t>
                </a:r>
              </a:p>
              <a:p>
                <a:pPr algn="ctr"/>
                <a:r>
                  <a:rPr lang="en-US" b="1" dirty="0" err="1">
                    <a:latin typeface="Gideon Roman" panose="020B0604020202020204" charset="0"/>
                  </a:rPr>
                  <a:t>Teorema</a:t>
                </a:r>
                <a:r>
                  <a:rPr lang="en-US" b="1" dirty="0">
                    <a:latin typeface="Gideon Roman" panose="020B0604020202020204" charset="0"/>
                  </a:rPr>
                  <a:t>:</a:t>
                </a:r>
                <a:br>
                  <a:rPr lang="en-US" dirty="0">
                    <a:latin typeface="Gideon Roman" panose="020B0604020202020204" charset="0"/>
                  </a:rPr>
                </a:br>
                <a:r>
                  <a:rPr lang="en-US" dirty="0">
                    <a:latin typeface="Gideon Roman" panose="020B0604020202020204" charset="0"/>
                  </a:rPr>
                  <a:t>Ako je ||∇f(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Gideon Roman" panose="020B0604020202020204" charset="0"/>
                  </a:rPr>
                  <a:t>)|| ≤ 1 za </a:t>
                </a:r>
                <a:r>
                  <a:rPr lang="en-US" dirty="0" err="1">
                    <a:latin typeface="Gideon Roman" panose="020B0604020202020204" charset="0"/>
                  </a:rPr>
                  <a:t>sve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Gideon Roman" panose="020B0604020202020204" charset="0"/>
                  </a:rPr>
                  <a:t> </a:t>
                </a:r>
                <a:r>
                  <a:rPr lang="en-US" dirty="0" err="1">
                    <a:latin typeface="Gideon Roman" panose="020B0604020202020204" charset="0"/>
                  </a:rPr>
                  <a:t>na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b="1" dirty="0" err="1">
                    <a:latin typeface="Gideon Roman" panose="020B0604020202020204" charset="0"/>
                  </a:rPr>
                  <a:t>svim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linijama</a:t>
                </a:r>
                <a:r>
                  <a:rPr lang="en-US" dirty="0">
                    <a:latin typeface="Gideon Roman" panose="020B0604020202020204" charset="0"/>
                  </a:rPr>
                  <a:t> </a:t>
                </a:r>
                <a:r>
                  <a:rPr lang="en-US" dirty="0" err="1">
                    <a:latin typeface="Gideon Roman" panose="020B0604020202020204" charset="0"/>
                  </a:rPr>
                  <a:t>između</a:t>
                </a:r>
                <a:r>
                  <a:rPr lang="en-US" dirty="0">
                    <a:latin typeface="Gideon Roman" panose="020B0604020202020204" charset="0"/>
                  </a:rPr>
                  <a:t> real </a:t>
                </a:r>
                <a:r>
                  <a:rPr lang="en-US" dirty="0" err="1">
                    <a:latin typeface="Gideon Roman" panose="020B0604020202020204" charset="0"/>
                  </a:rPr>
                  <a:t>i</a:t>
                </a:r>
                <a:r>
                  <a:rPr lang="en-US" dirty="0">
                    <a:latin typeface="Gideon Roman" panose="020B0604020202020204" charset="0"/>
                  </a:rPr>
                  <a:t> fake, </a:t>
                </a:r>
                <a:r>
                  <a:rPr lang="en-US" dirty="0" err="1">
                    <a:latin typeface="Gideon Roman" panose="020B0604020202020204" charset="0"/>
                  </a:rPr>
                  <a:t>onda</a:t>
                </a:r>
                <a:r>
                  <a:rPr lang="en-US" dirty="0">
                    <a:latin typeface="Gideon Roman" panose="020B0604020202020204" charset="0"/>
                  </a:rPr>
                  <a:t> je f 1-Lipschitz </a:t>
                </a:r>
                <a:r>
                  <a:rPr lang="en-US" b="1" dirty="0" err="1">
                    <a:latin typeface="Gideon Roman" panose="020B0604020202020204" charset="0"/>
                  </a:rPr>
                  <a:t>svuda</a:t>
                </a:r>
                <a:r>
                  <a:rPr lang="en-US" b="1" dirty="0">
                    <a:latin typeface="Gideon Roman" panose="020B0604020202020204" charset="0"/>
                  </a:rPr>
                  <a:t> </a:t>
                </a:r>
                <a:r>
                  <a:rPr lang="en-US" b="1" dirty="0" err="1">
                    <a:latin typeface="Gideon Roman" panose="020B0604020202020204" charset="0"/>
                  </a:rPr>
                  <a:t>relevantno</a:t>
                </a:r>
                <a:r>
                  <a:rPr lang="en-US" dirty="0"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B9990DA-5468-7545-9428-EEC39AF70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0" y="92746"/>
                <a:ext cx="5483656" cy="4990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D4181F-3149-823A-F0F7-BD8F4774C786}"/>
              </a:ext>
            </a:extLst>
          </p:cNvPr>
          <p:cNvCxnSpPr>
            <a:cxnSpLocks/>
          </p:cNvCxnSpPr>
          <p:nvPr/>
        </p:nvCxnSpPr>
        <p:spPr>
          <a:xfrm flipV="1">
            <a:off x="1489921" y="2208107"/>
            <a:ext cx="2066079" cy="246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allAtOnce"/>
      <p:bldP spid="4" grpId="0" animBg="1"/>
      <p:bldP spid="6" grpId="0" animBg="1"/>
      <p:bldP spid="11" grpId="0" animBg="1"/>
      <p:bldP spid="16" grpId="0" animBg="1"/>
    </p:bldLst>
  </p:timing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1375</Words>
  <Application>Microsoft Office PowerPoint</Application>
  <PresentationFormat>On-screen Show (16:9)</PresentationFormat>
  <Paragraphs>150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Cambria Math</vt:lpstr>
      <vt:lpstr>Gideon Roman</vt:lpstr>
      <vt:lpstr>Bebas Neue</vt:lpstr>
      <vt:lpstr>Anaheim</vt:lpstr>
      <vt:lpstr>Arial</vt:lpstr>
      <vt:lpstr>Gilda Display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Izračunavanje globalnog semantičkog skora</vt:lpstr>
      <vt:lpstr>Kombinovanje lokalnog i globalnog skora</vt:lpstr>
      <vt:lpstr>Heatmap</vt:lpstr>
      <vt:lpstr>Konačne metrike</vt:lpstr>
      <vt:lpstr>Reference</vt:lpstr>
      <vt:lpstr>Hvala na pažnji</vt:lpstr>
      <vt:lpstr>Heatmap (pixel-level localization)</vt:lpstr>
      <vt:lpstr>PowerPoint Presentation</vt:lpstr>
      <vt:lpstr>Anomaly score: formula i interpretacija</vt:lpstr>
      <vt:lpstr>PowerPoint Presentation</vt:lpstr>
      <vt:lpstr>Trening petlja (n_critic i g_loss)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23</cp:revision>
  <dcterms:modified xsi:type="dcterms:W3CDTF">2025-12-27T22:13:46Z</dcterms:modified>
</cp:coreProperties>
</file>